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png" ContentType="image/png"/>
  <Default Extension="bin" ContentType="application/vnd.openxmlformats-officedocument.presentationml.printerSettings"/>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62" r:id="rId7"/>
    <p:sldId id="263" r:id="rId8"/>
    <p:sldId id="264" r:id="rId9"/>
    <p:sldId id="25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0" d="100"/>
          <a:sy n="80" d="100"/>
        </p:scale>
        <p:origin x="-143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printerSettings" Target="printerSettings/printerSettings1.bin"/><Relationship Id="rId1" Type="http://schemas.openxmlformats.org/officeDocument/2006/relationships/slideMaster" Target="slideMasters/slideMaster1.xml"/><Relationship Id="rId6" Type="http://schemas.openxmlformats.org/officeDocument/2006/relationships/slide" Target="slides/slide5.xml"/><Relationship Id="rId8" Type="http://schemas.openxmlformats.org/officeDocument/2006/relationships/slide" Target="slides/slide7.xml"/><Relationship Id="rId13" Type="http://schemas.openxmlformats.org/officeDocument/2006/relationships/viewProps" Target="viewProps.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tableStyles" Target="tableStyles.xml"/><Relationship Id="rId12" Type="http://schemas.openxmlformats.org/officeDocument/2006/relationships/presProps" Target="presProps.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F66AD8-BC4A-4004-9882-414398D930CA}" type="datetimeFigureOut">
              <a:rPr lang="en-US" smtClean="0"/>
              <a:t>5/28/12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66AD8-BC4A-4004-9882-414398D930CA}" type="datetimeFigureOut">
              <a:rPr lang="en-US" smtClean="0"/>
              <a:t>5/28/12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5/28/12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2DF66AD8-BC4A-4004-9882-414398D930CA}" type="datetimeFigureOut">
              <a:rPr lang="en-US" smtClean="0"/>
              <a:t>5/28/12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D2C864-9362-43C7-A136-D9C41D93A96D}" type="slidenum">
              <a:rPr lang="en-US" smtClean="0"/>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5/28/12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20" Type="http://schemas.openxmlformats.org/officeDocument/2006/relationships/slideLayout" Target="../slideLayouts/slideLayout20.xml"/><Relationship Id="rId4" Type="http://schemas.openxmlformats.org/officeDocument/2006/relationships/slideLayout" Target="../slideLayouts/slideLayout4.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24" Type="http://schemas.openxmlformats.org/officeDocument/2006/relationships/image" Target="../media/image8.png"/><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slideLayout" Target="../slideLayouts/slideLayout19.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DF66AD8-BC4A-4004-9882-414398D930CA}" type="datetimeFigureOut">
              <a:rPr lang="en-US" smtClean="0"/>
              <a:t>5/28/12</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B9D2C864-9362-43C7-A136-D9C41D93A9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hyperlink" Target="http://www.flatstanley.com/resources?subpage=bb"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3" Type="http://schemas.openxmlformats.org/officeDocument/2006/relationships/image" Target="../media/image17.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hyperlink" Target="http://www.edutopia.org/flat-stanley-pen-pals" TargetMode="External"/><Relationship Id="rId4" Type="http://schemas.openxmlformats.org/officeDocument/2006/relationships/hyperlink" Target="http://www.lib.utexas.edu/maps/world.html" TargetMode="External"/><Relationship Id="rId5" Type="http://schemas.openxmlformats.org/officeDocument/2006/relationships/hyperlink" Target="http://www.flatstanley.com/about?subpage=project" TargetMode="External"/><Relationship Id="rId7" Type="http://schemas.openxmlformats.org/officeDocument/2006/relationships/hyperlink" Target="http://www.larchmontchronicle.com/ArchiveDetail.asp?ArchiveID=996" TargetMode="External"/><Relationship Id="rId1" Type="http://schemas.openxmlformats.org/officeDocument/2006/relationships/slideLayout" Target="../slideLayouts/slideLayout2.xml"/><Relationship Id="rId2" Type="http://schemas.openxmlformats.org/officeDocument/2006/relationships/hyperlink" Target="https://ssl.schoolaids.com/p/flat-stanley" TargetMode="External"/><Relationship Id="rId3" Type="http://schemas.openxmlformats.org/officeDocument/2006/relationships/hyperlink" Target="http://akajesais.com/the-testing-ground/flat-stanley/" TargetMode="External"/><Relationship Id="rId6" Type="http://schemas.openxmlformats.org/officeDocument/2006/relationships/hyperlink" Target="http://www.examiner.com/article/the-flat-stanley-project-gets-kids-reading-writing-and-learning-geograph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46325" y="3124200"/>
            <a:ext cx="6797675" cy="1914144"/>
          </a:xfrm>
        </p:spPr>
        <p:txBody>
          <a:bodyPr/>
          <a:lstStyle/>
          <a:p>
            <a:r>
              <a:rPr lang="en-US" b="1" dirty="0" smtClean="0">
                <a:solidFill>
                  <a:srgbClr val="FF0000"/>
                </a:solidFill>
              </a:rPr>
              <a:t>Squashing Flat Stanley: </a:t>
            </a:r>
            <a:r>
              <a:rPr lang="en-US" sz="3600" dirty="0" smtClean="0">
                <a:solidFill>
                  <a:srgbClr val="FF0000"/>
                </a:solidFill>
              </a:rPr>
              <a:t>Online Community Threatened by Trademark Issues</a:t>
            </a:r>
            <a:endParaRPr lang="en-US" sz="3600" dirty="0">
              <a:solidFill>
                <a:srgbClr val="FF0000"/>
              </a:solidFill>
            </a:endParaRPr>
          </a:p>
        </p:txBody>
      </p:sp>
      <p:sp>
        <p:nvSpPr>
          <p:cNvPr id="3" name="Subtitle 2"/>
          <p:cNvSpPr>
            <a:spLocks noGrp="1"/>
          </p:cNvSpPr>
          <p:nvPr>
            <p:ph type="subTitle" idx="1"/>
          </p:nvPr>
        </p:nvSpPr>
        <p:spPr>
          <a:xfrm>
            <a:off x="2346325" y="5107813"/>
            <a:ext cx="6797675" cy="1174088"/>
          </a:xfrm>
        </p:spPr>
        <p:txBody>
          <a:bodyPr/>
          <a:lstStyle/>
          <a:p>
            <a:r>
              <a:rPr lang="en-US" dirty="0" smtClean="0"/>
              <a:t>GRIT687</a:t>
            </a:r>
          </a:p>
          <a:p>
            <a:r>
              <a:rPr lang="en-US" dirty="0" smtClean="0"/>
              <a:t>Jeffrey Linton</a:t>
            </a:r>
            <a:endParaRPr lang="en-US" dirty="0"/>
          </a:p>
        </p:txBody>
      </p:sp>
    </p:spTree>
    <p:extLst>
      <p:ext uri="{BB962C8B-B14F-4D97-AF65-F5344CB8AC3E}">
        <p14:creationId xmlns:p14="http://schemas.microsoft.com/office/powerpoint/2010/main" val="171472793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Flat Stanley Project</a:t>
            </a:r>
            <a:endParaRPr lang="en-US" dirty="0"/>
          </a:p>
        </p:txBody>
      </p:sp>
      <p:sp>
        <p:nvSpPr>
          <p:cNvPr id="3" name="Text Placeholder 2"/>
          <p:cNvSpPr>
            <a:spLocks noGrp="1"/>
          </p:cNvSpPr>
          <p:nvPr>
            <p:ph type="body" sz="half" idx="2"/>
          </p:nvPr>
        </p:nvSpPr>
        <p:spPr>
          <a:xfrm>
            <a:off x="5017544" y="2699982"/>
            <a:ext cx="3745456" cy="3665893"/>
          </a:xfrm>
        </p:spPr>
        <p:txBody>
          <a:bodyPr>
            <a:normAutofit/>
          </a:bodyPr>
          <a:lstStyle/>
          <a:p>
            <a:r>
              <a:rPr lang="en-US" dirty="0" smtClean="0"/>
              <a:t>The project, based on the book series, connects classrooms to other classrooms, and topical experts, around the world.</a:t>
            </a:r>
          </a:p>
          <a:p>
            <a:endParaRPr lang="en-US" dirty="0"/>
          </a:p>
          <a:p>
            <a:r>
              <a:rPr lang="en-US" dirty="0" smtClean="0"/>
              <a:t>*Important to note:</a:t>
            </a:r>
          </a:p>
          <a:p>
            <a:r>
              <a:rPr lang="en-US" dirty="0"/>
              <a:t> </a:t>
            </a:r>
            <a:r>
              <a:rPr lang="en-US" dirty="0" smtClean="0"/>
              <a:t>      The book, written in 1964, was obscure and nearly out of print until this Project was invented and popularized in 1995!</a:t>
            </a:r>
          </a:p>
        </p:txBody>
      </p:sp>
      <p:pic>
        <p:nvPicPr>
          <p:cNvPr id="5" name="Picture Placeholder 4" descr="HC_9780060097912.jpg"/>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6156" r="16156"/>
          <a:stretch>
            <a:fillRect/>
          </a:stretch>
        </p:blipFill>
        <p:spPr/>
      </p:pic>
    </p:spTree>
    <p:extLst>
      <p:ext uri="{BB962C8B-B14F-4D97-AF65-F5344CB8AC3E}">
        <p14:creationId xmlns:p14="http://schemas.microsoft.com/office/powerpoint/2010/main" val="356249325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000" y="1109974"/>
            <a:ext cx="2782895" cy="1779275"/>
          </a:xfrm>
        </p:spPr>
        <p:txBody>
          <a:bodyPr/>
          <a:lstStyle/>
          <a:p>
            <a:pPr algn="ctr"/>
            <a:r>
              <a:rPr lang="en-US" sz="72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How Does it Work?</a:t>
            </a:r>
            <a:endParaRPr lang="en-US" sz="7200"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5" name="Picture Placeholder 4" descr="CIMG1733.JPG"/>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1283" b="1283"/>
          <a:stretch>
            <a:fillRect/>
          </a:stretch>
        </p:blipFill>
        <p:spPr/>
      </p:pic>
      <p:sp>
        <p:nvSpPr>
          <p:cNvPr id="4" name="Text Placeholder 3"/>
          <p:cNvSpPr>
            <a:spLocks noGrp="1"/>
          </p:cNvSpPr>
          <p:nvPr>
            <p:ph type="body" sz="half" idx="2"/>
          </p:nvPr>
        </p:nvSpPr>
        <p:spPr>
          <a:xfrm>
            <a:off x="3041479" y="3956984"/>
            <a:ext cx="5964416" cy="2901016"/>
          </a:xfrm>
        </p:spPr>
        <p:txBody>
          <a:bodyPr>
            <a:noAutofit/>
          </a:bodyPr>
          <a:lstStyle/>
          <a:p>
            <a:pPr marL="342900" indent="-342900">
              <a:buFont typeface="Arial"/>
              <a:buChar char="•"/>
            </a:pPr>
            <a:r>
              <a:rPr lang="en-US" sz="2400" dirty="0" smtClean="0"/>
              <a:t>Students create their own “Flat Character”</a:t>
            </a:r>
          </a:p>
          <a:p>
            <a:pPr marL="342900" indent="-342900">
              <a:buFont typeface="Arial"/>
              <a:buChar char="•"/>
            </a:pPr>
            <a:r>
              <a:rPr lang="en-US" sz="2400" dirty="0" smtClean="0"/>
              <a:t>Write a story describing the character moving through their community</a:t>
            </a:r>
          </a:p>
          <a:p>
            <a:pPr marL="342900" indent="-342900">
              <a:buFont typeface="Arial"/>
              <a:buChar char="•"/>
            </a:pPr>
            <a:r>
              <a:rPr lang="en-US" sz="2400" dirty="0" smtClean="0"/>
              <a:t>Mail or email character and story</a:t>
            </a:r>
          </a:p>
          <a:p>
            <a:pPr marL="342900" indent="-342900">
              <a:buFont typeface="Arial"/>
              <a:buChar char="•"/>
            </a:pPr>
            <a:r>
              <a:rPr lang="en-US" sz="2400" dirty="0" smtClean="0"/>
              <a:t>Recipient writes story with same character moving through THEIR community</a:t>
            </a:r>
          </a:p>
          <a:p>
            <a:pPr marL="342900" indent="-342900">
              <a:buFont typeface="Arial"/>
              <a:buChar char="•"/>
            </a:pPr>
            <a:r>
              <a:rPr lang="en-US" sz="2400" dirty="0" smtClean="0"/>
              <a:t>Send or email new character/story back</a:t>
            </a:r>
            <a:endParaRPr lang="en-US" sz="2400" dirty="0"/>
          </a:p>
        </p:txBody>
      </p:sp>
    </p:spTree>
    <p:extLst>
      <p:ext uri="{BB962C8B-B14F-4D97-AF65-F5344CB8AC3E}">
        <p14:creationId xmlns:p14="http://schemas.microsoft.com/office/powerpoint/2010/main" val="263079070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Involved</a:t>
            </a:r>
            <a:endParaRPr lang="en-US" dirty="0"/>
          </a:p>
        </p:txBody>
      </p:sp>
      <p:sp>
        <p:nvSpPr>
          <p:cNvPr id="3" name="Content Placeholder 2"/>
          <p:cNvSpPr>
            <a:spLocks noGrp="1"/>
          </p:cNvSpPr>
          <p:nvPr>
            <p:ph idx="1"/>
          </p:nvPr>
        </p:nvSpPr>
        <p:spPr/>
        <p:txBody>
          <a:bodyPr/>
          <a:lstStyle/>
          <a:p>
            <a:r>
              <a:rPr lang="en-US" dirty="0" smtClean="0"/>
              <a:t>videoconferencing</a:t>
            </a:r>
            <a:r>
              <a:rPr lang="en-US" dirty="0"/>
              <a:t>, webcams, blogs</a:t>
            </a:r>
            <a:r>
              <a:rPr lang="en-US" dirty="0" smtClean="0"/>
              <a:t>, </a:t>
            </a:r>
            <a:r>
              <a:rPr lang="en-US" dirty="0"/>
              <a:t>F</a:t>
            </a:r>
            <a:r>
              <a:rPr lang="en-US" dirty="0" smtClean="0"/>
              <a:t>acebook, Twitter, Apps, </a:t>
            </a:r>
            <a:r>
              <a:rPr lang="en-US" dirty="0"/>
              <a:t>Google Earth, and other Web 2.0 tools to facilitate </a:t>
            </a:r>
            <a:r>
              <a:rPr lang="en-US" dirty="0" smtClean="0"/>
              <a:t>global conversations</a:t>
            </a:r>
          </a:p>
          <a:p>
            <a:r>
              <a:rPr lang="en-US" dirty="0" smtClean="0"/>
              <a:t>“Using </a:t>
            </a:r>
            <a:r>
              <a:rPr lang="en-US" dirty="0"/>
              <a:t>digital photography, for example, numerous students have added images of their own face to their flat people to make the exchanges feel more personal. Students now send photos to the exchange classrooms via email or on the Web</a:t>
            </a:r>
            <a:r>
              <a:rPr lang="en-US" dirty="0" smtClean="0"/>
              <a:t>.” – Suzie Boss</a:t>
            </a:r>
          </a:p>
          <a:p>
            <a:r>
              <a:rPr lang="en-US" dirty="0">
                <a:hlinkClick r:id="rId2"/>
              </a:rPr>
              <a:t>http://www.flatstanley.com/resources?subpage=</a:t>
            </a:r>
            <a:r>
              <a:rPr lang="en-US" dirty="0" smtClean="0">
                <a:hlinkClick r:id="rId2"/>
              </a:rPr>
              <a:t>bb</a:t>
            </a:r>
            <a:endParaRPr lang="en-US" dirty="0" smtClean="0"/>
          </a:p>
          <a:p>
            <a:endParaRPr lang="en-US" dirty="0" smtClean="0"/>
          </a:p>
          <a:p>
            <a:endParaRPr lang="en-US" dirty="0"/>
          </a:p>
        </p:txBody>
      </p:sp>
    </p:spTree>
    <p:extLst>
      <p:ext uri="{BB962C8B-B14F-4D97-AF65-F5344CB8AC3E}">
        <p14:creationId xmlns:p14="http://schemas.microsoft.com/office/powerpoint/2010/main" val="28851358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32124"/>
            <a:ext cx="7315200" cy="1162050"/>
          </a:xfrm>
        </p:spPr>
        <p:txBody>
          <a:bodyPr/>
          <a:lstStyle/>
          <a:p>
            <a:r>
              <a:rPr lang="en-US" dirty="0" smtClean="0"/>
              <a:t>Kids Can See the World!</a:t>
            </a:r>
            <a:endParaRPr lang="en-US" dirty="0"/>
          </a:p>
        </p:txBody>
      </p:sp>
      <p:sp>
        <p:nvSpPr>
          <p:cNvPr id="3" name="Content Placeholder 2"/>
          <p:cNvSpPr>
            <a:spLocks noGrp="1"/>
          </p:cNvSpPr>
          <p:nvPr>
            <p:ph type="body" sz="half" idx="2"/>
          </p:nvPr>
        </p:nvSpPr>
        <p:spPr>
          <a:xfrm>
            <a:off x="396875" y="4194174"/>
            <a:ext cx="8747125" cy="987970"/>
          </a:xfrm>
        </p:spPr>
        <p:txBody>
          <a:bodyPr>
            <a:noAutofit/>
          </a:bodyPr>
          <a:lstStyle/>
          <a:p>
            <a:r>
              <a:rPr lang="en-US" sz="2400" dirty="0"/>
              <a:t>“In this rural county, where school buses still sometimes travel on dirt roads, the Flat Stanley Project allowed students </a:t>
            </a:r>
            <a:r>
              <a:rPr lang="en-US" sz="2400" dirty="0" smtClean="0"/>
              <a:t>to </a:t>
            </a:r>
            <a:r>
              <a:rPr lang="en-US" sz="2400" dirty="0"/>
              <a:t>see things they would never </a:t>
            </a:r>
            <a:r>
              <a:rPr lang="en-US" sz="2400" dirty="0" smtClean="0"/>
              <a:t>see</a:t>
            </a:r>
            <a:r>
              <a:rPr lang="en-US" sz="2400" dirty="0"/>
              <a:t>.</a:t>
            </a:r>
            <a:r>
              <a:rPr lang="en-US" sz="2400" dirty="0" smtClean="0"/>
              <a:t> We </a:t>
            </a:r>
            <a:r>
              <a:rPr lang="en-US" sz="2400" dirty="0"/>
              <a:t>don't have art museums or movie theaters </a:t>
            </a:r>
            <a:r>
              <a:rPr lang="en-US" sz="2400" dirty="0" smtClean="0"/>
              <a:t>here.  But </a:t>
            </a:r>
            <a:r>
              <a:rPr lang="en-US" sz="2400" dirty="0"/>
              <a:t>through the travels of their flat people, Chesterfield students have a chance to visit and speak with people from around the world</a:t>
            </a:r>
            <a:r>
              <a:rPr lang="en-US" sz="2400" dirty="0" smtClean="0"/>
              <a:t>.” </a:t>
            </a:r>
          </a:p>
          <a:p>
            <a:pPr marL="0" indent="0">
              <a:buNone/>
            </a:pPr>
            <a:r>
              <a:rPr lang="en-US" sz="2400" dirty="0"/>
              <a:t>	</a:t>
            </a:r>
            <a:r>
              <a:rPr lang="en-US" sz="2400" dirty="0" smtClean="0"/>
              <a:t>- </a:t>
            </a:r>
            <a:r>
              <a:rPr lang="en-US" sz="2400" dirty="0"/>
              <a:t>Pat Hendrickson</a:t>
            </a:r>
            <a:r>
              <a:rPr lang="en-US" sz="2400" dirty="0" smtClean="0"/>
              <a:t>, </a:t>
            </a:r>
            <a:r>
              <a:rPr lang="en-US" sz="2400" dirty="0"/>
              <a:t>district technology </a:t>
            </a:r>
            <a:r>
              <a:rPr lang="en-US" sz="2400" dirty="0" smtClean="0"/>
              <a:t>coach,     	  </a:t>
            </a:r>
          </a:p>
          <a:p>
            <a:pPr marL="0" indent="0">
              <a:buNone/>
            </a:pPr>
            <a:r>
              <a:rPr lang="en-US" sz="2400" dirty="0"/>
              <a:t>	</a:t>
            </a:r>
            <a:r>
              <a:rPr lang="en-US" sz="2400" dirty="0" smtClean="0"/>
              <a:t>  Chesterfield School District, South Carolina</a:t>
            </a:r>
            <a:endParaRPr lang="en-US" sz="2400" dirty="0"/>
          </a:p>
        </p:txBody>
      </p:sp>
      <p:pic>
        <p:nvPicPr>
          <p:cNvPr id="5" name="Picture Placeholder 4"/>
          <p:cNvPicPr>
            <a:picLocks noGrp="1" noChangeAspect="1"/>
          </p:cNvPicPr>
          <p:nvPr>
            <p:ph type="pic" sz="quarter" idx="15"/>
          </p:nvPr>
        </p:nvPicPr>
        <p:blipFill>
          <a:blip r:embed="rId2"/>
          <a:srcRect l="8107" r="8107"/>
          <a:stretch>
            <a:fillRect/>
          </a:stretch>
        </p:blipFill>
        <p:spPr/>
      </p:pic>
    </p:spTree>
    <p:extLst>
      <p:ext uri="{BB962C8B-B14F-4D97-AF65-F5344CB8AC3E}">
        <p14:creationId xmlns:p14="http://schemas.microsoft.com/office/powerpoint/2010/main" val="262616727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Issue</a:t>
            </a:r>
            <a:endParaRPr lang="en-US" dirty="0"/>
          </a:p>
        </p:txBody>
      </p:sp>
      <p:sp>
        <p:nvSpPr>
          <p:cNvPr id="3" name="Content Placeholder 2"/>
          <p:cNvSpPr>
            <a:spLocks noGrp="1"/>
          </p:cNvSpPr>
          <p:nvPr>
            <p:ph sz="half" idx="14"/>
          </p:nvPr>
        </p:nvSpPr>
        <p:spPr/>
        <p:txBody>
          <a:bodyPr>
            <a:normAutofit lnSpcReduction="10000"/>
          </a:bodyPr>
          <a:lstStyle/>
          <a:p>
            <a:r>
              <a:rPr lang="en-US" dirty="0" smtClean="0"/>
              <a:t>After “Flat Stanley” author Jeff Brown died, his estate sued the inventor of the Flat Stanley Project – Dale Hubert</a:t>
            </a:r>
          </a:p>
          <a:p>
            <a:endParaRPr lang="en-US" dirty="0"/>
          </a:p>
        </p:txBody>
      </p:sp>
      <p:sp>
        <p:nvSpPr>
          <p:cNvPr id="4" name="Content Placeholder 3"/>
          <p:cNvSpPr>
            <a:spLocks noGrp="1"/>
          </p:cNvSpPr>
          <p:nvPr>
            <p:ph sz="half" idx="15"/>
          </p:nvPr>
        </p:nvSpPr>
        <p:spPr/>
        <p:txBody>
          <a:bodyPr/>
          <a:lstStyle/>
          <a:p>
            <a:r>
              <a:rPr lang="en-US" dirty="0" smtClean="0"/>
              <a:t>Trademark issues and rights to </a:t>
            </a:r>
            <a:r>
              <a:rPr lang="en-US" dirty="0" err="1" smtClean="0"/>
              <a:t>www.flatstanley.com</a:t>
            </a:r>
            <a:endParaRPr lang="en-US" dirty="0"/>
          </a:p>
        </p:txBody>
      </p:sp>
      <p:pic>
        <p:nvPicPr>
          <p:cNvPr id="7" name="Content Placeholder 6"/>
          <p:cNvPicPr>
            <a:picLocks noGrp="1" noChangeAspect="1"/>
          </p:cNvPicPr>
          <p:nvPr>
            <p:ph sz="half" idx="1"/>
          </p:nvPr>
        </p:nvPicPr>
        <p:blipFill>
          <a:blip r:embed="rId2"/>
          <a:srcRect t="4130" b="4130"/>
          <a:stretch>
            <a:fillRect/>
          </a:stretch>
        </p:blipFill>
        <p:spPr/>
      </p:pic>
      <p:sp>
        <p:nvSpPr>
          <p:cNvPr id="8" name="Rectangle 7"/>
          <p:cNvSpPr/>
          <p:nvPr/>
        </p:nvSpPr>
        <p:spPr>
          <a:xfrm>
            <a:off x="742450" y="5791200"/>
            <a:ext cx="3738110" cy="769441"/>
          </a:xfrm>
          <a:prstGeom prst="rect">
            <a:avLst/>
          </a:prstGeom>
          <a:noFill/>
        </p:spPr>
        <p:txBody>
          <a:bodyPr wrap="square" lIns="91440" tIns="45720" rIns="91440" bIns="45720">
            <a:spAutoFit/>
          </a:bodyPr>
          <a:lstStyle/>
          <a:p>
            <a:pPr algn="ctr"/>
            <a:r>
              <a:rPr lang="en-US" sz="4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Dale Hubert</a:t>
            </a:r>
            <a:endParaRPr lang="en-US" sz="4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extLst>
      <p:ext uri="{BB962C8B-B14F-4D97-AF65-F5344CB8AC3E}">
        <p14:creationId xmlns:p14="http://schemas.microsoft.com/office/powerpoint/2010/main" val="63201577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Quote from Hubert</a:t>
            </a:r>
            <a:endParaRPr lang="en-US" dirty="0"/>
          </a:p>
        </p:txBody>
      </p:sp>
      <p:sp>
        <p:nvSpPr>
          <p:cNvPr id="3" name="Content Placeholder 2"/>
          <p:cNvSpPr>
            <a:spLocks noGrp="1"/>
          </p:cNvSpPr>
          <p:nvPr>
            <p:ph idx="1"/>
          </p:nvPr>
        </p:nvSpPr>
        <p:spPr>
          <a:xfrm>
            <a:off x="914400" y="1735138"/>
            <a:ext cx="7313613" cy="4360862"/>
          </a:xfrm>
        </p:spPr>
        <p:txBody>
          <a:bodyPr>
            <a:normAutofit/>
          </a:bodyPr>
          <a:lstStyle/>
          <a:p>
            <a:r>
              <a:rPr lang="en-US" sz="2600" dirty="0" smtClean="0"/>
              <a:t>“A </a:t>
            </a:r>
            <a:r>
              <a:rPr lang="en-US" sz="2600" dirty="0"/>
              <a:t>legal situation has developed where I am being forced to give </a:t>
            </a:r>
            <a:r>
              <a:rPr lang="en-US" sz="2600" dirty="0" err="1"/>
              <a:t>flatstanley.com</a:t>
            </a:r>
            <a:r>
              <a:rPr lang="en-US" sz="2600" dirty="0"/>
              <a:t> to the Trust without compensation so it can use this site to sell Flat Stanley books and merchandise, so it can promote the lucrative musical, and so it can advertise new Flat Stanley related items. The Trust plans to take the domain I registered and the traffic I have created and use it to make more money while giving me nothing in return.</a:t>
            </a:r>
            <a:r>
              <a:rPr lang="en-US" sz="2600" dirty="0" smtClean="0"/>
              <a:t>”</a:t>
            </a:r>
          </a:p>
          <a:p>
            <a:pPr marL="0" indent="0">
              <a:buNone/>
            </a:pPr>
            <a:r>
              <a:rPr lang="en-US" sz="1800" dirty="0" smtClean="0"/>
              <a:t>	      - </a:t>
            </a:r>
            <a:r>
              <a:rPr lang="en-US" sz="1800" dirty="0"/>
              <a:t>http://</a:t>
            </a:r>
            <a:r>
              <a:rPr lang="en-US" sz="1800" dirty="0" err="1"/>
              <a:t>faqgo.com</a:t>
            </a:r>
            <a:r>
              <a:rPr lang="en-US" sz="1800" dirty="0"/>
              <a:t>/2009/01/08/flat-</a:t>
            </a:r>
            <a:r>
              <a:rPr lang="en-US" sz="1800" dirty="0" err="1"/>
              <a:t>stanley</a:t>
            </a:r>
            <a:r>
              <a:rPr lang="en-US" sz="1800" dirty="0"/>
              <a:t>-flat-</a:t>
            </a:r>
            <a:r>
              <a:rPr lang="en-US" sz="1800" dirty="0" err="1"/>
              <a:t>stanley</a:t>
            </a:r>
            <a:r>
              <a:rPr lang="en-US" sz="1800" dirty="0"/>
              <a:t>-</a:t>
            </a:r>
            <a:r>
              <a:rPr lang="en-US" sz="1800" dirty="0" smtClean="0"/>
              <a:t>project</a:t>
            </a:r>
            <a:endParaRPr lang="en-US" sz="1800" dirty="0"/>
          </a:p>
        </p:txBody>
      </p:sp>
    </p:spTree>
    <p:extLst>
      <p:ext uri="{BB962C8B-B14F-4D97-AF65-F5344CB8AC3E}">
        <p14:creationId xmlns:p14="http://schemas.microsoft.com/office/powerpoint/2010/main" val="209194326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6"/>
          </p:nvPr>
        </p:nvPicPr>
        <p:blipFill>
          <a:blip r:embed="rId2"/>
          <a:srcRect t="1747" b="1747"/>
          <a:stretch>
            <a:fillRect/>
          </a:stretch>
        </p:blipFill>
        <p:spPr/>
      </p:pic>
      <p:pic>
        <p:nvPicPr>
          <p:cNvPr id="6" name="Picture Placeholder 5"/>
          <p:cNvPicPr>
            <a:picLocks noGrp="1" noChangeAspect="1"/>
          </p:cNvPicPr>
          <p:nvPr>
            <p:ph type="pic" sz="quarter" idx="15"/>
          </p:nvPr>
        </p:nvPicPr>
        <p:blipFill>
          <a:blip r:embed="rId3"/>
          <a:srcRect t="6516" b="6516"/>
          <a:stretch>
            <a:fillRect/>
          </a:stretch>
        </p:blipFill>
        <p:spPr/>
      </p:pic>
      <p:sp>
        <p:nvSpPr>
          <p:cNvPr id="4" name="Title 3"/>
          <p:cNvSpPr>
            <a:spLocks noGrp="1"/>
          </p:cNvSpPr>
          <p:nvPr>
            <p:ph type="title"/>
          </p:nvPr>
        </p:nvSpPr>
        <p:spPr>
          <a:xfrm>
            <a:off x="4714875" y="158505"/>
            <a:ext cx="3566160" cy="1162050"/>
          </a:xfrm>
        </p:spPr>
        <p:txBody>
          <a:bodyPr/>
          <a:lstStyle/>
          <a:p>
            <a:r>
              <a:rPr lang="en-US" dirty="0" smtClean="0"/>
              <a:t>Results</a:t>
            </a:r>
            <a:r>
              <a:rPr lang="en-US" dirty="0"/>
              <a:t>:</a:t>
            </a:r>
            <a:r>
              <a:rPr lang="en-US" dirty="0" smtClean="0"/>
              <a:t> Compromise</a:t>
            </a:r>
            <a:endParaRPr lang="en-US" dirty="0"/>
          </a:p>
        </p:txBody>
      </p:sp>
      <p:sp>
        <p:nvSpPr>
          <p:cNvPr id="5" name="Text Placeholder 4"/>
          <p:cNvSpPr>
            <a:spLocks noGrp="1"/>
          </p:cNvSpPr>
          <p:nvPr>
            <p:ph type="body" sz="half" idx="2"/>
          </p:nvPr>
        </p:nvSpPr>
        <p:spPr>
          <a:xfrm>
            <a:off x="4714875" y="1320554"/>
            <a:ext cx="3864719" cy="5537445"/>
          </a:xfrm>
        </p:spPr>
        <p:txBody>
          <a:bodyPr>
            <a:normAutofit fontScale="92500"/>
          </a:bodyPr>
          <a:lstStyle/>
          <a:p>
            <a:pPr marL="342900" indent="-342900">
              <a:buFont typeface="Arial"/>
              <a:buChar char="•"/>
            </a:pPr>
            <a:r>
              <a:rPr lang="en-US" dirty="0" smtClean="0"/>
              <a:t>Couldn’t find exact court results</a:t>
            </a:r>
          </a:p>
          <a:p>
            <a:pPr marL="342900" indent="-342900">
              <a:buFont typeface="Arial"/>
              <a:buChar char="•"/>
            </a:pPr>
            <a:r>
              <a:rPr lang="en-US" dirty="0" smtClean="0"/>
              <a:t>Detective work:</a:t>
            </a:r>
          </a:p>
          <a:p>
            <a:pPr marL="800100" lvl="1" indent="-342900">
              <a:buFont typeface="Arial"/>
              <a:buChar char="•"/>
            </a:pPr>
            <a:r>
              <a:rPr lang="en-US" sz="1800" dirty="0" err="1" smtClean="0"/>
              <a:t>FlatStanley.com</a:t>
            </a:r>
            <a:r>
              <a:rPr lang="en-US" sz="1800" dirty="0" smtClean="0"/>
              <a:t> still </a:t>
            </a:r>
            <a:r>
              <a:rPr lang="en-US" sz="1800" dirty="0" err="1" smtClean="0"/>
              <a:t>existst</a:t>
            </a:r>
            <a:r>
              <a:rPr lang="en-US" sz="1800" dirty="0" smtClean="0"/>
              <a:t> as the homepage for the Flat </a:t>
            </a:r>
            <a:r>
              <a:rPr lang="en-US" sz="1800" dirty="0" err="1" smtClean="0"/>
              <a:t>Stanely</a:t>
            </a:r>
            <a:r>
              <a:rPr lang="en-US" sz="1800" dirty="0" smtClean="0"/>
              <a:t> Project</a:t>
            </a:r>
          </a:p>
          <a:p>
            <a:pPr marL="800100" lvl="1" indent="-342900">
              <a:buFont typeface="Arial"/>
              <a:buChar char="•"/>
            </a:pPr>
            <a:r>
              <a:rPr lang="en-US" sz="1800" dirty="0" smtClean="0"/>
              <a:t>The books are advertised there, with links to buying them on Amazon or B &amp;N</a:t>
            </a:r>
          </a:p>
          <a:p>
            <a:pPr marL="800100" lvl="1" indent="-342900">
              <a:buFont typeface="Arial"/>
              <a:buChar char="•"/>
            </a:pPr>
            <a:r>
              <a:rPr lang="en-US" sz="1800" dirty="0"/>
              <a:t>Bottom says “FLAT STANLEY® is a trademark of the Trust u/w/o Richard C. Brown f/b/o Duncan Brown. Used with permission. All rights </a:t>
            </a:r>
            <a:r>
              <a:rPr lang="en-US" sz="1800" dirty="0" smtClean="0"/>
              <a:t>reserved”</a:t>
            </a:r>
          </a:p>
          <a:p>
            <a:pPr marL="800100" lvl="1" indent="-342900">
              <a:buFont typeface="Arial"/>
              <a:buChar char="•"/>
            </a:pPr>
            <a:r>
              <a:rPr lang="en-US" sz="1800" dirty="0" smtClean="0"/>
              <a:t>Header of FAQs:</a:t>
            </a:r>
          </a:p>
          <a:p>
            <a:pPr lvl="1"/>
            <a:r>
              <a:rPr lang="en-US" sz="1800" dirty="0" smtClean="0"/>
              <a:t>	“</a:t>
            </a:r>
            <a:r>
              <a:rPr lang="en-US" sz="1800" b="1" dirty="0"/>
              <a:t>The Flat Stanley Project </a:t>
            </a:r>
            <a:r>
              <a:rPr lang="en-US" sz="1800" b="1" dirty="0" smtClean="0"/>
              <a:t>	underwent </a:t>
            </a:r>
            <a:r>
              <a:rPr lang="en-US" sz="1800" b="1" dirty="0"/>
              <a:t>a major makeover in </a:t>
            </a:r>
            <a:r>
              <a:rPr lang="en-US" sz="1800" b="1" dirty="0" smtClean="0"/>
              <a:t>	July </a:t>
            </a:r>
            <a:r>
              <a:rPr lang="en-US" sz="1800" b="1" dirty="0"/>
              <a:t>of </a:t>
            </a:r>
            <a:r>
              <a:rPr lang="en-US" sz="1800" b="1" dirty="0" smtClean="0"/>
              <a:t>2010</a:t>
            </a:r>
            <a:r>
              <a:rPr lang="en-US" sz="1800" b="1" dirty="0"/>
              <a:t>. The following </a:t>
            </a:r>
            <a:r>
              <a:rPr lang="en-US" sz="1800" b="1" dirty="0" smtClean="0"/>
              <a:t>	information </a:t>
            </a:r>
            <a:r>
              <a:rPr lang="en-US" sz="1800" b="1" dirty="0"/>
              <a:t>should be helpful in </a:t>
            </a:r>
            <a:r>
              <a:rPr lang="en-US" sz="1800" b="1" dirty="0" smtClean="0"/>
              <a:t>	navigating </a:t>
            </a:r>
            <a:r>
              <a:rPr lang="en-US" sz="1800" b="1" dirty="0"/>
              <a:t>the site</a:t>
            </a:r>
            <a:endParaRPr lang="en-US" sz="1800" dirty="0" smtClean="0"/>
          </a:p>
          <a:p>
            <a:pPr marL="800100" lvl="1" indent="-342900">
              <a:buFont typeface="Arial"/>
              <a:buChar char="•"/>
            </a:pPr>
            <a:endParaRPr lang="en-US" sz="1600" dirty="0" smtClean="0"/>
          </a:p>
        </p:txBody>
      </p:sp>
    </p:spTree>
    <p:extLst>
      <p:ext uri="{BB962C8B-B14F-4D97-AF65-F5344CB8AC3E}">
        <p14:creationId xmlns:p14="http://schemas.microsoft.com/office/powerpoint/2010/main" val="258455032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Resources</a:t>
            </a:r>
            <a:endParaRPr lang="en-US" dirty="0"/>
          </a:p>
        </p:txBody>
      </p:sp>
      <p:sp>
        <p:nvSpPr>
          <p:cNvPr id="6" name="Vertical Text Placeholder 5"/>
          <p:cNvSpPr>
            <a:spLocks noGrp="1"/>
          </p:cNvSpPr>
          <p:nvPr>
            <p:ph idx="1"/>
          </p:nvPr>
        </p:nvSpPr>
        <p:spPr>
          <a:xfrm>
            <a:off x="914400" y="1698625"/>
            <a:ext cx="7975600" cy="4825999"/>
          </a:xfrm>
        </p:spPr>
        <p:txBody>
          <a:bodyPr>
            <a:normAutofit lnSpcReduction="10000"/>
          </a:bodyPr>
          <a:lstStyle/>
          <a:p>
            <a:pPr marL="0" indent="0">
              <a:buNone/>
            </a:pPr>
            <a:endParaRPr lang="en-US" u="sng" dirty="0" smtClean="0">
              <a:solidFill>
                <a:srgbClr val="000000"/>
              </a:solidFill>
              <a:hlinkClick r:id="rId2"/>
            </a:endParaRPr>
          </a:p>
          <a:p>
            <a:r>
              <a:rPr lang="en-US" dirty="0" smtClean="0">
                <a:hlinkClick r:id="rId2"/>
              </a:rPr>
              <a:t>https</a:t>
            </a:r>
            <a:r>
              <a:rPr lang="en-US" dirty="0">
                <a:hlinkClick r:id="rId2"/>
              </a:rPr>
              <a:t>://ssl.schoolaids.com/p/flat-</a:t>
            </a:r>
            <a:r>
              <a:rPr lang="en-US" dirty="0" smtClean="0">
                <a:hlinkClick r:id="rId2"/>
              </a:rPr>
              <a:t>stanley</a:t>
            </a:r>
            <a:endParaRPr lang="en-US" dirty="0" smtClean="0"/>
          </a:p>
          <a:p>
            <a:r>
              <a:rPr lang="en-US" dirty="0">
                <a:hlinkClick r:id="rId3"/>
              </a:rPr>
              <a:t>http://akajesais.com/the-testing-ground/flat-stanley</a:t>
            </a:r>
            <a:r>
              <a:rPr lang="en-US" dirty="0" smtClean="0">
                <a:hlinkClick r:id="rId3"/>
              </a:rPr>
              <a:t>/</a:t>
            </a:r>
            <a:endParaRPr lang="en-US" dirty="0" smtClean="0"/>
          </a:p>
          <a:p>
            <a:r>
              <a:rPr lang="en-US" dirty="0">
                <a:hlinkClick r:id="rId4"/>
              </a:rPr>
              <a:t>http://www.lib.utexas.edu/maps/world.</a:t>
            </a:r>
            <a:r>
              <a:rPr lang="en-US" dirty="0" smtClean="0">
                <a:hlinkClick r:id="rId4"/>
              </a:rPr>
              <a:t>html</a:t>
            </a:r>
            <a:endParaRPr lang="en-US" dirty="0" smtClean="0"/>
          </a:p>
          <a:p>
            <a:r>
              <a:rPr lang="en-US" dirty="0">
                <a:hlinkClick r:id="rId5"/>
              </a:rPr>
              <a:t>http://www.flatstanley.com/about?subpage=</a:t>
            </a:r>
            <a:r>
              <a:rPr lang="en-US" dirty="0" smtClean="0">
                <a:hlinkClick r:id="rId5"/>
              </a:rPr>
              <a:t>project</a:t>
            </a:r>
            <a:endParaRPr lang="en-US" dirty="0" smtClean="0"/>
          </a:p>
          <a:p>
            <a:r>
              <a:rPr lang="en-US" dirty="0">
                <a:hlinkClick r:id="rId6"/>
              </a:rPr>
              <a:t>http://www.examiner.com/article/the-flat-stanley-project-gets-kids-reading-writing-and-learning-</a:t>
            </a:r>
            <a:r>
              <a:rPr lang="en-US" dirty="0" smtClean="0">
                <a:hlinkClick r:id="rId6"/>
              </a:rPr>
              <a:t>geography</a:t>
            </a:r>
            <a:endParaRPr lang="en-US" dirty="0" smtClean="0"/>
          </a:p>
          <a:p>
            <a:r>
              <a:rPr lang="en-US" dirty="0">
                <a:hlinkClick r:id="rId7"/>
              </a:rPr>
              <a:t>http://www.larchmontchronicle.com/ArchiveDetail.asp?ArchiveID=</a:t>
            </a:r>
            <a:r>
              <a:rPr lang="en-US" dirty="0" smtClean="0">
                <a:hlinkClick r:id="rId7"/>
              </a:rPr>
              <a:t>996</a:t>
            </a:r>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8" name="TextBox 7"/>
          <p:cNvSpPr txBox="1"/>
          <p:nvPr/>
        </p:nvSpPr>
        <p:spPr>
          <a:xfrm>
            <a:off x="914400" y="1698625"/>
            <a:ext cx="6706884" cy="738664"/>
          </a:xfrm>
          <a:prstGeom prst="rect">
            <a:avLst/>
          </a:prstGeom>
          <a:noFill/>
        </p:spPr>
        <p:txBody>
          <a:bodyPr wrap="none" rtlCol="0">
            <a:spAutoFit/>
          </a:bodyPr>
          <a:lstStyle/>
          <a:p>
            <a:r>
              <a:rPr lang="en-US" sz="2400" dirty="0"/>
              <a:t>Article: </a:t>
            </a:r>
            <a:r>
              <a:rPr lang="en-US" sz="2400" dirty="0">
                <a:hlinkClick r:id="rId8"/>
              </a:rPr>
              <a:t>http://www.edutopia.org/flat-stanley-pen-</a:t>
            </a:r>
            <a:r>
              <a:rPr lang="en-US" sz="2400" dirty="0" smtClean="0">
                <a:hlinkClick r:id="rId8"/>
              </a:rPr>
              <a:t>pals</a:t>
            </a:r>
            <a:endParaRPr lang="en-US" sz="2400" dirty="0" smtClean="0"/>
          </a:p>
          <a:p>
            <a:r>
              <a:rPr lang="en-US" dirty="0" smtClean="0"/>
              <a:t> </a:t>
            </a:r>
            <a:endParaRPr lang="en-US" dirty="0"/>
          </a:p>
        </p:txBody>
      </p:sp>
    </p:spTree>
    <p:extLst>
      <p:ext uri="{BB962C8B-B14F-4D97-AF65-F5344CB8AC3E}">
        <p14:creationId xmlns:p14="http://schemas.microsoft.com/office/powerpoint/2010/main" val="243047382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xmlns:p14="http://schemas.microsoft.com/office/powerpoint/2010/main" spd="slow">
        <p:split orient="vert"/>
      </p:transition>
    </mc:Fallback>
  </mc:AlternateContent>
</p:sld>
</file>

<file path=ppt/theme/_rels/theme1.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5" Type="http://schemas.openxmlformats.org/officeDocument/2006/relationships/image" Target="../media/image5.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majorFont>
      <a:minorFont>
        <a:latin typeface="Goudy Old Style"/>
        <a:ea typeface=""/>
        <a:cs typeface=""/>
        <a:font script="Jpan" typeface="ＭＳ 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454</TotalTime>
  <Words>619</Words>
  <Application>Microsoft Macintosh PowerPoint</Application>
  <PresentationFormat>On-screen Show (4:3)</PresentationFormat>
  <Paragraphs>50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Inkwell</vt:lpstr>
      <vt:lpstr>Squashing Flat Stanley: Online Community Threatened by Trademark Issues</vt:lpstr>
      <vt:lpstr>Flat Stanley Project</vt:lpstr>
      <vt:lpstr>How Does it Work?</vt:lpstr>
      <vt:lpstr>Technology Involved</vt:lpstr>
      <vt:lpstr>Kids Can See the World!</vt:lpstr>
      <vt:lpstr>The Issue</vt:lpstr>
      <vt:lpstr>Quote from Hubert</vt:lpstr>
      <vt:lpstr>Results: Compromise</vt:lpstr>
      <vt:lpstr>Resources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Squashing Flat Stanley: Online Community Threatened by Trademark Issues</dc:title>
  <dc:creator>Linton, Jeffrey</dc:creator>
  <cp:lastModifiedBy>Linton, Jeffrey</cp:lastModifiedBy>
  <cp:revision>12</cp:revision>
  <dcterms:created xsi:type="dcterms:W3CDTF">2012-05-28T14:31:26Z</dcterms:created>
  <dcterms:modified xsi:type="dcterms:W3CDTF">2012-05-28T22:05:31Z</dcterms:modified>
</cp:coreProperties>
</file>